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1" r:id="rId1"/>
  </p:sldMasterIdLst>
  <p:notesMasterIdLst>
    <p:notesMasterId r:id="rId17"/>
  </p:notesMasterIdLst>
  <p:sldIdLst>
    <p:sldId id="257" r:id="rId2"/>
    <p:sldId id="258" r:id="rId3"/>
    <p:sldId id="259" r:id="rId4"/>
    <p:sldId id="264" r:id="rId5"/>
    <p:sldId id="261" r:id="rId6"/>
    <p:sldId id="262" r:id="rId7"/>
    <p:sldId id="266" r:id="rId8"/>
    <p:sldId id="267" r:id="rId9"/>
    <p:sldId id="263" r:id="rId10"/>
    <p:sldId id="268" r:id="rId11"/>
    <p:sldId id="269" r:id="rId12"/>
    <p:sldId id="270" r:id="rId13"/>
    <p:sldId id="271" r:id="rId14"/>
    <p:sldId id="272" r:id="rId15"/>
    <p:sldId id="274"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434" autoAdjust="0"/>
  </p:normalViewPr>
  <p:slideViewPr>
    <p:cSldViewPr snapToGrid="0">
      <p:cViewPr varScale="1">
        <p:scale>
          <a:sx n="70" d="100"/>
          <a:sy n="70" d="100"/>
        </p:scale>
        <p:origin x="132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1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CDA4DBA-0EED-4861-ADD3-0A97DB588F20}" type="datetimeFigureOut">
              <a:rPr lang="en-AU" smtClean="0"/>
              <a:t>2/11/2018</a:t>
            </a:fld>
            <a:endParaRPr lang="en-AU"/>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6A4775B-05AB-47BF-BE6B-D909C87A8B54}" type="slidenum">
              <a:rPr lang="en-AU" smtClean="0"/>
              <a:t>‹#›</a:t>
            </a:fld>
            <a:endParaRPr lang="en-AU"/>
          </a:p>
        </p:txBody>
      </p:sp>
    </p:spTree>
    <p:extLst>
      <p:ext uri="{BB962C8B-B14F-4D97-AF65-F5344CB8AC3E}">
        <p14:creationId xmlns:p14="http://schemas.microsoft.com/office/powerpoint/2010/main" val="2898449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Best</a:t>
            </a:r>
            <a:r>
              <a:rPr lang="en-AU" baseline="0" dirty="0"/>
              <a:t> to base upon scripture. Keep personal biases out.  Stories from life experience OK but only to illustrate a scriptural principle in life. Keep  ego out of it</a:t>
            </a:r>
            <a:endParaRPr lang="en-AU" dirty="0"/>
          </a:p>
        </p:txBody>
      </p:sp>
      <p:sp>
        <p:nvSpPr>
          <p:cNvPr id="4" name="Slide Number Placeholder 3"/>
          <p:cNvSpPr>
            <a:spLocks noGrp="1"/>
          </p:cNvSpPr>
          <p:nvPr>
            <p:ph type="sldNum" sz="quarter" idx="10"/>
          </p:nvPr>
        </p:nvSpPr>
        <p:spPr/>
        <p:txBody>
          <a:bodyPr/>
          <a:lstStyle/>
          <a:p>
            <a:fld id="{C6A4775B-05AB-47BF-BE6B-D909C87A8B54}" type="slidenum">
              <a:rPr lang="en-AU" smtClean="0"/>
              <a:t>1</a:t>
            </a:fld>
            <a:endParaRPr lang="en-AU"/>
          </a:p>
        </p:txBody>
      </p:sp>
    </p:spTree>
    <p:extLst>
      <p:ext uri="{BB962C8B-B14F-4D97-AF65-F5344CB8AC3E}">
        <p14:creationId xmlns:p14="http://schemas.microsoft.com/office/powerpoint/2010/main" val="1343312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 chairman can add much to a meeting but not through too much talking but a dignified manner and reverence for the memorials of our Lord’s sacrifice. Remember </a:t>
            </a:r>
            <a:r>
              <a:rPr lang="en-AU" dirty="0" err="1"/>
              <a:t>jesus</a:t>
            </a:r>
            <a:r>
              <a:rPr lang="en-AU" dirty="0"/>
              <a:t> himself </a:t>
            </a:r>
            <a:r>
              <a:rPr lang="en-AU" dirty="0" err="1"/>
              <a:t>opassed</a:t>
            </a:r>
            <a:r>
              <a:rPr lang="en-AU" dirty="0"/>
              <a:t> the emblems around at the first time the Feast was kept on the night he was betrayed. This should be borne in</a:t>
            </a:r>
            <a:r>
              <a:rPr lang="en-AU" baseline="0" dirty="0"/>
              <a:t> mind by serving </a:t>
            </a:r>
            <a:r>
              <a:rPr lang="en-AU" baseline="0" dirty="0" err="1"/>
              <a:t>betheren</a:t>
            </a:r>
            <a:r>
              <a:rPr lang="en-AU" baseline="0" dirty="0"/>
              <a:t> as well</a:t>
            </a:r>
            <a:endParaRPr lang="en-AU" dirty="0"/>
          </a:p>
        </p:txBody>
      </p:sp>
      <p:sp>
        <p:nvSpPr>
          <p:cNvPr id="4" name="Slide Number Placeholder 3"/>
          <p:cNvSpPr>
            <a:spLocks noGrp="1"/>
          </p:cNvSpPr>
          <p:nvPr>
            <p:ph type="sldNum" sz="quarter" idx="10"/>
          </p:nvPr>
        </p:nvSpPr>
        <p:spPr/>
        <p:txBody>
          <a:bodyPr/>
          <a:lstStyle/>
          <a:p>
            <a:fld id="{C6A4775B-05AB-47BF-BE6B-D909C87A8B54}" type="slidenum">
              <a:rPr lang="en-AU" smtClean="0"/>
              <a:t>10</a:t>
            </a:fld>
            <a:endParaRPr lang="en-AU"/>
          </a:p>
        </p:txBody>
      </p:sp>
    </p:spTree>
    <p:extLst>
      <p:ext uri="{BB962C8B-B14F-4D97-AF65-F5344CB8AC3E}">
        <p14:creationId xmlns:p14="http://schemas.microsoft.com/office/powerpoint/2010/main" val="4099590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Nothing should be hurried</a:t>
            </a:r>
            <a:r>
              <a:rPr lang="en-AU" baseline="0" dirty="0"/>
              <a:t> or badly prepared.</a:t>
            </a:r>
          </a:p>
          <a:p>
            <a:r>
              <a:rPr lang="en-AU" baseline="0" dirty="0"/>
              <a:t>Some </a:t>
            </a:r>
            <a:r>
              <a:rPr lang="en-AU" baseline="0" dirty="0" err="1"/>
              <a:t>ecclesias</a:t>
            </a:r>
            <a:r>
              <a:rPr lang="en-AU" baseline="0" dirty="0"/>
              <a:t> have a copy of the agenda which the chairman or head steward fills out. In any case be familiar with the order of the meeting. </a:t>
            </a:r>
          </a:p>
          <a:p>
            <a:r>
              <a:rPr lang="en-AU" baseline="0" dirty="0"/>
              <a:t>The order may be hymn, announcement of visitors, prayer, reading, hymn, exhort, memorials, ecclesial announcements/collection </a:t>
            </a:r>
            <a:r>
              <a:rPr lang="en-AU" baseline="0" dirty="0" err="1"/>
              <a:t>closinh</a:t>
            </a:r>
            <a:r>
              <a:rPr lang="en-AU" baseline="0" dirty="0"/>
              <a:t> hymn and prayer</a:t>
            </a:r>
            <a:endParaRPr lang="en-AU" dirty="0"/>
          </a:p>
        </p:txBody>
      </p:sp>
      <p:sp>
        <p:nvSpPr>
          <p:cNvPr id="4" name="Slide Number Placeholder 3"/>
          <p:cNvSpPr>
            <a:spLocks noGrp="1"/>
          </p:cNvSpPr>
          <p:nvPr>
            <p:ph type="sldNum" sz="quarter" idx="10"/>
          </p:nvPr>
        </p:nvSpPr>
        <p:spPr/>
        <p:txBody>
          <a:bodyPr/>
          <a:lstStyle/>
          <a:p>
            <a:fld id="{C6A4775B-05AB-47BF-BE6B-D909C87A8B54}" type="slidenum">
              <a:rPr lang="en-AU" smtClean="0"/>
              <a:t>11</a:t>
            </a:fld>
            <a:endParaRPr lang="en-AU"/>
          </a:p>
        </p:txBody>
      </p:sp>
    </p:spTree>
    <p:extLst>
      <p:ext uri="{BB962C8B-B14F-4D97-AF65-F5344CB8AC3E}">
        <p14:creationId xmlns:p14="http://schemas.microsoft.com/office/powerpoint/2010/main" val="3387016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Appearance shows</a:t>
            </a:r>
            <a:r>
              <a:rPr lang="en-AU" baseline="0" dirty="0"/>
              <a:t> respect, note bad example of </a:t>
            </a:r>
            <a:r>
              <a:rPr lang="en-AU" baseline="0" dirty="0" err="1"/>
              <a:t>Nadab</a:t>
            </a:r>
            <a:r>
              <a:rPr lang="en-AU" baseline="0" dirty="0"/>
              <a:t> and </a:t>
            </a:r>
            <a:r>
              <a:rPr lang="en-AU" baseline="0" dirty="0" err="1"/>
              <a:t>Abihu</a:t>
            </a:r>
            <a:r>
              <a:rPr lang="en-AU" baseline="0" dirty="0"/>
              <a:t> Lev 10</a:t>
            </a:r>
            <a:endParaRPr lang="en-AU" dirty="0"/>
          </a:p>
        </p:txBody>
      </p:sp>
      <p:sp>
        <p:nvSpPr>
          <p:cNvPr id="4" name="Slide Number Placeholder 3"/>
          <p:cNvSpPr>
            <a:spLocks noGrp="1"/>
          </p:cNvSpPr>
          <p:nvPr>
            <p:ph type="sldNum" sz="quarter" idx="10"/>
          </p:nvPr>
        </p:nvSpPr>
        <p:spPr/>
        <p:txBody>
          <a:bodyPr/>
          <a:lstStyle/>
          <a:p>
            <a:fld id="{C6A4775B-05AB-47BF-BE6B-D909C87A8B54}" type="slidenum">
              <a:rPr lang="en-AU" smtClean="0"/>
              <a:t>12</a:t>
            </a:fld>
            <a:endParaRPr lang="en-AU"/>
          </a:p>
        </p:txBody>
      </p:sp>
    </p:spTree>
    <p:extLst>
      <p:ext uri="{BB962C8B-B14F-4D97-AF65-F5344CB8AC3E}">
        <p14:creationId xmlns:p14="http://schemas.microsoft.com/office/powerpoint/2010/main" val="3494023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key to good chairmanship is brevity but make comments which add to the meeting</a:t>
            </a:r>
          </a:p>
        </p:txBody>
      </p:sp>
      <p:sp>
        <p:nvSpPr>
          <p:cNvPr id="4" name="Slide Number Placeholder 3"/>
          <p:cNvSpPr>
            <a:spLocks noGrp="1"/>
          </p:cNvSpPr>
          <p:nvPr>
            <p:ph type="sldNum" sz="quarter" idx="10"/>
          </p:nvPr>
        </p:nvSpPr>
        <p:spPr/>
        <p:txBody>
          <a:bodyPr/>
          <a:lstStyle/>
          <a:p>
            <a:fld id="{C6A4775B-05AB-47BF-BE6B-D909C87A8B54}" type="slidenum">
              <a:rPr lang="en-AU" smtClean="0"/>
              <a:t>13</a:t>
            </a:fld>
            <a:endParaRPr lang="en-AU"/>
          </a:p>
        </p:txBody>
      </p:sp>
    </p:spTree>
    <p:extLst>
      <p:ext uri="{BB962C8B-B14F-4D97-AF65-F5344CB8AC3E}">
        <p14:creationId xmlns:p14="http://schemas.microsoft.com/office/powerpoint/2010/main" val="662269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 doubt there will be a sense of relief as you have successfully led the ecclesia through a memorial meeting but if you keep these points in mind you will have added to the experience of a most important part of our worship </a:t>
            </a:r>
          </a:p>
        </p:txBody>
      </p:sp>
      <p:sp>
        <p:nvSpPr>
          <p:cNvPr id="4" name="Slide Number Placeholder 3"/>
          <p:cNvSpPr>
            <a:spLocks noGrp="1"/>
          </p:cNvSpPr>
          <p:nvPr>
            <p:ph type="sldNum" sz="quarter" idx="10"/>
          </p:nvPr>
        </p:nvSpPr>
        <p:spPr/>
        <p:txBody>
          <a:bodyPr/>
          <a:lstStyle/>
          <a:p>
            <a:fld id="{C6A4775B-05AB-47BF-BE6B-D909C87A8B54}" type="slidenum">
              <a:rPr lang="en-AU" smtClean="0"/>
              <a:t>14</a:t>
            </a:fld>
            <a:endParaRPr lang="en-AU"/>
          </a:p>
        </p:txBody>
      </p:sp>
    </p:spTree>
    <p:extLst>
      <p:ext uri="{BB962C8B-B14F-4D97-AF65-F5344CB8AC3E}">
        <p14:creationId xmlns:p14="http://schemas.microsoft.com/office/powerpoint/2010/main" val="438055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Two of the wisest men who ever lived the Lord </a:t>
            </a:r>
            <a:r>
              <a:rPr lang="en-AU"/>
              <a:t>excelling</a:t>
            </a:r>
            <a:r>
              <a:rPr lang="en-AU" baseline="0"/>
              <a:t> above all</a:t>
            </a:r>
            <a:endParaRPr lang="en-AU" dirty="0"/>
          </a:p>
        </p:txBody>
      </p:sp>
      <p:sp>
        <p:nvSpPr>
          <p:cNvPr id="4" name="Slide Number Placeholder 3"/>
          <p:cNvSpPr>
            <a:spLocks noGrp="1"/>
          </p:cNvSpPr>
          <p:nvPr>
            <p:ph type="sldNum" sz="quarter" idx="10"/>
          </p:nvPr>
        </p:nvSpPr>
        <p:spPr/>
        <p:txBody>
          <a:bodyPr/>
          <a:lstStyle/>
          <a:p>
            <a:fld id="{C6A4775B-05AB-47BF-BE6B-D909C87A8B54}" type="slidenum">
              <a:rPr lang="en-AU" smtClean="0"/>
              <a:t>15</a:t>
            </a:fld>
            <a:endParaRPr lang="en-AU"/>
          </a:p>
        </p:txBody>
      </p:sp>
    </p:spTree>
    <p:extLst>
      <p:ext uri="{BB962C8B-B14F-4D97-AF65-F5344CB8AC3E}">
        <p14:creationId xmlns:p14="http://schemas.microsoft.com/office/powerpoint/2010/main" val="723209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Illustrate with baptism of Jesus in Matt 3. Cross reference in Isa 40 of John Baptists commission solves problem of why Jesus is baptised when he has no sins to confess </a:t>
            </a:r>
          </a:p>
        </p:txBody>
      </p:sp>
      <p:sp>
        <p:nvSpPr>
          <p:cNvPr id="4" name="Slide Number Placeholder 3"/>
          <p:cNvSpPr>
            <a:spLocks noGrp="1"/>
          </p:cNvSpPr>
          <p:nvPr>
            <p:ph type="sldNum" sz="quarter" idx="10"/>
          </p:nvPr>
        </p:nvSpPr>
        <p:spPr/>
        <p:txBody>
          <a:bodyPr/>
          <a:lstStyle/>
          <a:p>
            <a:fld id="{C6A4775B-05AB-47BF-BE6B-D909C87A8B54}" type="slidenum">
              <a:rPr lang="en-AU" smtClean="0"/>
              <a:t>2</a:t>
            </a:fld>
            <a:endParaRPr lang="en-AU"/>
          </a:p>
        </p:txBody>
      </p:sp>
    </p:spTree>
    <p:extLst>
      <p:ext uri="{BB962C8B-B14F-4D97-AF65-F5344CB8AC3E}">
        <p14:creationId xmlns:p14="http://schemas.microsoft.com/office/powerpoint/2010/main" val="335268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Corinthian quote is important in view of the disputes and factions which divided the ecclesia. Never exhort to divide always to build</a:t>
            </a:r>
          </a:p>
        </p:txBody>
      </p:sp>
      <p:sp>
        <p:nvSpPr>
          <p:cNvPr id="4" name="Slide Number Placeholder 3"/>
          <p:cNvSpPr>
            <a:spLocks noGrp="1"/>
          </p:cNvSpPr>
          <p:nvPr>
            <p:ph type="sldNum" sz="quarter" idx="10"/>
          </p:nvPr>
        </p:nvSpPr>
        <p:spPr/>
        <p:txBody>
          <a:bodyPr/>
          <a:lstStyle/>
          <a:p>
            <a:fld id="{C6A4775B-05AB-47BF-BE6B-D909C87A8B54}" type="slidenum">
              <a:rPr lang="en-AU" smtClean="0"/>
              <a:t>3</a:t>
            </a:fld>
            <a:endParaRPr lang="en-AU"/>
          </a:p>
        </p:txBody>
      </p:sp>
    </p:spTree>
    <p:extLst>
      <p:ext uri="{BB962C8B-B14F-4D97-AF65-F5344CB8AC3E}">
        <p14:creationId xmlns:p14="http://schemas.microsoft.com/office/powerpoint/2010/main" val="3554091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exhorter should be a regular attender and be of good reputation</a:t>
            </a:r>
            <a:r>
              <a:rPr lang="en-AU" baseline="0" dirty="0"/>
              <a:t> in the meeting see 1 Tim 3. Note no unruly behaviour or drunkenness or immorality</a:t>
            </a:r>
            <a:endParaRPr lang="en-AU" dirty="0"/>
          </a:p>
        </p:txBody>
      </p:sp>
      <p:sp>
        <p:nvSpPr>
          <p:cNvPr id="4" name="Slide Number Placeholder 3"/>
          <p:cNvSpPr>
            <a:spLocks noGrp="1"/>
          </p:cNvSpPr>
          <p:nvPr>
            <p:ph type="sldNum" sz="quarter" idx="10"/>
          </p:nvPr>
        </p:nvSpPr>
        <p:spPr/>
        <p:txBody>
          <a:bodyPr/>
          <a:lstStyle/>
          <a:p>
            <a:fld id="{C6A4775B-05AB-47BF-BE6B-D909C87A8B54}" type="slidenum">
              <a:rPr lang="en-AU" smtClean="0"/>
              <a:t>4</a:t>
            </a:fld>
            <a:endParaRPr lang="en-AU"/>
          </a:p>
        </p:txBody>
      </p:sp>
    </p:spTree>
    <p:extLst>
      <p:ext uri="{BB962C8B-B14F-4D97-AF65-F5344CB8AC3E}">
        <p14:creationId xmlns:p14="http://schemas.microsoft.com/office/powerpoint/2010/main" val="4251089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Good knowledge of subject important.</a:t>
            </a:r>
            <a:r>
              <a:rPr lang="en-AU" baseline="0" dirty="0"/>
              <a:t> Don’t go for novelty but solidarity. If unsure of what you are preparing ask advice of a senior brother</a:t>
            </a:r>
            <a:endParaRPr lang="en-AU" dirty="0"/>
          </a:p>
        </p:txBody>
      </p:sp>
      <p:sp>
        <p:nvSpPr>
          <p:cNvPr id="4" name="Slide Number Placeholder 3"/>
          <p:cNvSpPr>
            <a:spLocks noGrp="1"/>
          </p:cNvSpPr>
          <p:nvPr>
            <p:ph type="sldNum" sz="quarter" idx="10"/>
          </p:nvPr>
        </p:nvSpPr>
        <p:spPr/>
        <p:txBody>
          <a:bodyPr/>
          <a:lstStyle/>
          <a:p>
            <a:fld id="{C6A4775B-05AB-47BF-BE6B-D909C87A8B54}" type="slidenum">
              <a:rPr lang="en-AU" smtClean="0"/>
              <a:t>5</a:t>
            </a:fld>
            <a:endParaRPr lang="en-AU"/>
          </a:p>
        </p:txBody>
      </p:sp>
    </p:spTree>
    <p:extLst>
      <p:ext uri="{BB962C8B-B14F-4D97-AF65-F5344CB8AC3E}">
        <p14:creationId xmlns:p14="http://schemas.microsoft.com/office/powerpoint/2010/main" val="3147223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Timothy advised to “Study to shew thyself approved” 2 Tim 2:15 and to be an example 1Tim 4:12,13</a:t>
            </a:r>
            <a:r>
              <a:rPr lang="en-AU" baseline="0" dirty="0"/>
              <a:t>  Study is essential before you can give a Bible Class</a:t>
            </a:r>
            <a:endParaRPr lang="en-AU" dirty="0"/>
          </a:p>
        </p:txBody>
      </p:sp>
      <p:sp>
        <p:nvSpPr>
          <p:cNvPr id="4" name="Slide Number Placeholder 3"/>
          <p:cNvSpPr>
            <a:spLocks noGrp="1"/>
          </p:cNvSpPr>
          <p:nvPr>
            <p:ph type="sldNum" sz="quarter" idx="10"/>
          </p:nvPr>
        </p:nvSpPr>
        <p:spPr/>
        <p:txBody>
          <a:bodyPr/>
          <a:lstStyle/>
          <a:p>
            <a:fld id="{C6A4775B-05AB-47BF-BE6B-D909C87A8B54}" type="slidenum">
              <a:rPr lang="en-AU" smtClean="0"/>
              <a:t>6</a:t>
            </a:fld>
            <a:endParaRPr lang="en-AU"/>
          </a:p>
        </p:txBody>
      </p:sp>
    </p:spTree>
    <p:extLst>
      <p:ext uri="{BB962C8B-B14F-4D97-AF65-F5344CB8AC3E}">
        <p14:creationId xmlns:p14="http://schemas.microsoft.com/office/powerpoint/2010/main" val="203644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is good to do Bible marking as it is readily at hand in the margin if you need it. If not stick notes on key passages in</a:t>
            </a:r>
          </a:p>
        </p:txBody>
      </p:sp>
      <p:sp>
        <p:nvSpPr>
          <p:cNvPr id="4" name="Slide Number Placeholder 3"/>
          <p:cNvSpPr>
            <a:spLocks noGrp="1"/>
          </p:cNvSpPr>
          <p:nvPr>
            <p:ph type="sldNum" sz="quarter" idx="10"/>
          </p:nvPr>
        </p:nvSpPr>
        <p:spPr/>
        <p:txBody>
          <a:bodyPr/>
          <a:lstStyle/>
          <a:p>
            <a:fld id="{C6A4775B-05AB-47BF-BE6B-D909C87A8B54}" type="slidenum">
              <a:rPr lang="en-AU" smtClean="0"/>
              <a:t>7</a:t>
            </a:fld>
            <a:endParaRPr lang="en-AU"/>
          </a:p>
        </p:txBody>
      </p:sp>
    </p:spTree>
    <p:extLst>
      <p:ext uri="{BB962C8B-B14F-4D97-AF65-F5344CB8AC3E}">
        <p14:creationId xmlns:p14="http://schemas.microsoft.com/office/powerpoint/2010/main" val="330664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Again as in exhorting preparation is important. Think about it as you go about daily business so it is fresh in your mind and not a last minute rush job</a:t>
            </a:r>
          </a:p>
        </p:txBody>
      </p:sp>
      <p:sp>
        <p:nvSpPr>
          <p:cNvPr id="4" name="Slide Number Placeholder 3"/>
          <p:cNvSpPr>
            <a:spLocks noGrp="1"/>
          </p:cNvSpPr>
          <p:nvPr>
            <p:ph type="sldNum" sz="quarter" idx="10"/>
          </p:nvPr>
        </p:nvSpPr>
        <p:spPr/>
        <p:txBody>
          <a:bodyPr/>
          <a:lstStyle/>
          <a:p>
            <a:fld id="{C6A4775B-05AB-47BF-BE6B-D909C87A8B54}" type="slidenum">
              <a:rPr lang="en-AU" smtClean="0"/>
              <a:t>8</a:t>
            </a:fld>
            <a:endParaRPr lang="en-AU"/>
          </a:p>
        </p:txBody>
      </p:sp>
    </p:spTree>
    <p:extLst>
      <p:ext uri="{BB962C8B-B14F-4D97-AF65-F5344CB8AC3E}">
        <p14:creationId xmlns:p14="http://schemas.microsoft.com/office/powerpoint/2010/main" val="2519144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 place for pride in Bible study. Honour the word of God not glory in self</a:t>
            </a:r>
          </a:p>
        </p:txBody>
      </p:sp>
      <p:sp>
        <p:nvSpPr>
          <p:cNvPr id="4" name="Slide Number Placeholder 3"/>
          <p:cNvSpPr>
            <a:spLocks noGrp="1"/>
          </p:cNvSpPr>
          <p:nvPr>
            <p:ph type="sldNum" sz="quarter" idx="10"/>
          </p:nvPr>
        </p:nvSpPr>
        <p:spPr/>
        <p:txBody>
          <a:bodyPr/>
          <a:lstStyle/>
          <a:p>
            <a:fld id="{C6A4775B-05AB-47BF-BE6B-D909C87A8B54}" type="slidenum">
              <a:rPr lang="en-AU" smtClean="0"/>
              <a:t>9</a:t>
            </a:fld>
            <a:endParaRPr lang="en-AU"/>
          </a:p>
        </p:txBody>
      </p:sp>
    </p:spTree>
    <p:extLst>
      <p:ext uri="{BB962C8B-B14F-4D97-AF65-F5344CB8AC3E}">
        <p14:creationId xmlns:p14="http://schemas.microsoft.com/office/powerpoint/2010/main" val="421182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423840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231086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206530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211232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AU"/>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274968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34817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252195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58680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341689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AU"/>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184353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AU"/>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4C939F-23B3-471E-A8CF-ACE5632BCB9D}" type="datetimeFigureOut">
              <a:rPr lang="en-AU" smtClean="0"/>
              <a:t>2/11/2018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8ABAEB1-06AD-448B-A179-1D3B82F5BA19}" type="slidenum">
              <a:rPr lang="en-AU" smtClean="0"/>
              <a:t>‹#›</a:t>
            </a:fld>
            <a:endParaRPr lang="en-AU" dirty="0"/>
          </a:p>
        </p:txBody>
      </p:sp>
    </p:spTree>
    <p:extLst>
      <p:ext uri="{BB962C8B-B14F-4D97-AF65-F5344CB8AC3E}">
        <p14:creationId xmlns:p14="http://schemas.microsoft.com/office/powerpoint/2010/main" val="70964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chemeClr val="accent1">
                <a:lumMod val="5000"/>
                <a:lumOff val="95000"/>
                <a:alpha val="60000"/>
              </a:schemeClr>
            </a:gs>
            <a:gs pos="81000">
              <a:schemeClr val="accent1">
                <a:lumMod val="45000"/>
                <a:lumOff val="55000"/>
                <a:alpha val="40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04C939F-23B3-471E-A8CF-ACE5632BCB9D}" type="datetimeFigureOut">
              <a:rPr lang="en-AU" smtClean="0"/>
              <a:t>2/11/2018</a:t>
            </a:fld>
            <a:endParaRPr lang="en-AU"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ABAEB1-06AD-448B-A179-1D3B82F5BA19}" type="slidenum">
              <a:rPr lang="en-AU" smtClean="0"/>
              <a:t>‹#›</a:t>
            </a:fld>
            <a:endParaRPr lang="en-AU" dirty="0"/>
          </a:p>
        </p:txBody>
      </p:sp>
    </p:spTree>
    <p:extLst>
      <p:ext uri="{BB962C8B-B14F-4D97-AF65-F5344CB8AC3E}">
        <p14:creationId xmlns:p14="http://schemas.microsoft.com/office/powerpoint/2010/main" val="2608973196"/>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0038" y="145977"/>
            <a:ext cx="4557712" cy="7971413"/>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How to prepare an exhortation</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exhort… Greek parakaleo .. to call near, console.comfort</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choose a subject or theme</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prepare well ahead of appointment </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study the scriptures you will be using thoroughly</a:t>
            </a:r>
          </a:p>
          <a:p>
            <a:endParaRPr lang="en-AU" sz="2800" dirty="0">
              <a:latin typeface="Arial" panose="020B0604020202020204" pitchFamily="34" charset="0"/>
              <a:cs typeface="Arial" panose="020B0604020202020204" pitchFamily="34" charset="0"/>
            </a:endParaRPr>
          </a:p>
          <a:p>
            <a:endParaRPr lang="en-AU" sz="2800" dirty="0">
              <a:latin typeface="Arial" panose="020B0604020202020204" pitchFamily="34" charset="0"/>
              <a:cs typeface="Arial" panose="020B0604020202020204" pitchFamily="34" charset="0"/>
            </a:endParaRPr>
          </a:p>
          <a:p>
            <a:endParaRPr lang="en-AU" sz="3200" dirty="0">
              <a:latin typeface="Arial" panose="020B0604020202020204" pitchFamily="34" charset="0"/>
              <a:cs typeface="Arial" panose="020B0604020202020204" pitchFamily="34" charset="0"/>
            </a:endParaRPr>
          </a:p>
        </p:txBody>
      </p:sp>
      <p:pic>
        <p:nvPicPr>
          <p:cNvPr id="3" name="Picture 4" descr="hand opening a bible"/>
          <p:cNvPicPr>
            <a:picLocks noChangeAspect="1" noChangeArrowheads="1"/>
          </p:cNvPicPr>
          <p:nvPr/>
        </p:nvPicPr>
        <p:blipFill>
          <a:blip r:embed="rId3" cstate="print"/>
          <a:srcRect/>
          <a:stretch>
            <a:fillRect/>
          </a:stretch>
        </p:blipFill>
        <p:spPr bwMode="auto">
          <a:xfrm>
            <a:off x="5057776" y="965645"/>
            <a:ext cx="3772991" cy="3193483"/>
          </a:xfrm>
          <a:prstGeom prst="rect">
            <a:avLst/>
          </a:prstGeom>
          <a:noFill/>
          <a:effectLst>
            <a:softEdge rad="127000"/>
          </a:effectLst>
        </p:spPr>
      </p:pic>
      <p:sp>
        <p:nvSpPr>
          <p:cNvPr id="4" name="Rectangle 3"/>
          <p:cNvSpPr/>
          <p:nvPr/>
        </p:nvSpPr>
        <p:spPr>
          <a:xfrm>
            <a:off x="5057776" y="4338507"/>
            <a:ext cx="4086224" cy="1846659"/>
          </a:xfrm>
          <a:prstGeom prst="rect">
            <a:avLst/>
          </a:prstGeom>
        </p:spPr>
        <p:txBody>
          <a:bodyPr wrap="square">
            <a:spAutoFit/>
          </a:bodyPr>
          <a:lstStyle/>
          <a:p>
            <a:r>
              <a:rPr lang="en-AU" sz="3200" dirty="0">
                <a:latin typeface="Arial" panose="020B0604020202020204" pitchFamily="34" charset="0"/>
                <a:cs typeface="Arial" panose="020B0604020202020204" pitchFamily="34" charset="0"/>
              </a:rPr>
              <a:t>Let all things be done unto edifying. </a:t>
            </a:r>
          </a:p>
          <a:p>
            <a:r>
              <a:rPr lang="en-AU" sz="3200" dirty="0">
                <a:solidFill>
                  <a:srgbClr val="FF0000"/>
                </a:solidFill>
                <a:latin typeface="Arial" panose="020B0604020202020204" pitchFamily="34" charset="0"/>
                <a:cs typeface="Arial" panose="020B0604020202020204" pitchFamily="34" charset="0"/>
              </a:rPr>
              <a:t>(1Cor 14:26)</a:t>
            </a:r>
          </a:p>
          <a:p>
            <a:endParaRPr lang="en-AU" dirty="0">
              <a:solidFill>
                <a:prstClr val="black"/>
              </a:solidFill>
              <a:latin typeface="Georgia" panose="02040502050405020303" pitchFamily="18" charset="0"/>
            </a:endParaRPr>
          </a:p>
        </p:txBody>
      </p:sp>
    </p:spTree>
    <p:extLst>
      <p:ext uri="{BB962C8B-B14F-4D97-AF65-F5344CB8AC3E}">
        <p14:creationId xmlns:p14="http://schemas.microsoft.com/office/powerpoint/2010/main" val="274502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114300"/>
            <a:ext cx="8472488" cy="4524315"/>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The memorial meeting</a:t>
            </a:r>
          </a:p>
          <a:p>
            <a:endParaRPr lang="en-AU" sz="32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 the most important of all ecclesial meetings</a:t>
            </a:r>
          </a:p>
          <a:p>
            <a:endParaRPr lang="en-AU" sz="28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 a commandment of the Lord endorsed by Paul</a:t>
            </a:r>
          </a:p>
          <a:p>
            <a:endParaRPr lang="en-AU" sz="2800" dirty="0">
              <a:latin typeface="Arial" panose="020B0604020202020204" pitchFamily="34" charset="0"/>
              <a:cs typeface="Arial" panose="020B0604020202020204" pitchFamily="34" charset="0"/>
            </a:endParaRPr>
          </a:p>
          <a:p>
            <a:r>
              <a:rPr lang="en-AU" sz="2800" dirty="0"/>
              <a:t>And he took bread, and gave thanks, and brake </a:t>
            </a:r>
            <a:r>
              <a:rPr lang="en-AU" sz="2800" i="1" dirty="0"/>
              <a:t>it,</a:t>
            </a:r>
            <a:r>
              <a:rPr lang="en-AU" sz="2800" dirty="0"/>
              <a:t> and gave unto them, saying, This is my body which is given for you: </a:t>
            </a:r>
            <a:r>
              <a:rPr lang="en-AU" sz="2800" dirty="0">
                <a:solidFill>
                  <a:srgbClr val="0070C0"/>
                </a:solidFill>
              </a:rPr>
              <a:t>this do in remembrance of me. </a:t>
            </a:r>
          </a:p>
          <a:p>
            <a:r>
              <a:rPr lang="en-AU" sz="2800" dirty="0"/>
              <a:t>(Luke 22:19)</a:t>
            </a:r>
          </a:p>
        </p:txBody>
      </p:sp>
      <p:sp>
        <p:nvSpPr>
          <p:cNvPr id="3" name="Rectangle 2"/>
          <p:cNvSpPr/>
          <p:nvPr/>
        </p:nvSpPr>
        <p:spPr>
          <a:xfrm>
            <a:off x="114300" y="4995000"/>
            <a:ext cx="8186738" cy="2246769"/>
          </a:xfrm>
          <a:prstGeom prst="rect">
            <a:avLst/>
          </a:prstGeom>
        </p:spPr>
        <p:txBody>
          <a:bodyPr wrap="square">
            <a:spAutoFit/>
          </a:bodyPr>
          <a:lstStyle/>
          <a:p>
            <a:r>
              <a:rPr lang="en-AU" sz="2800" dirty="0">
                <a:latin typeface="Arial" panose="020B0604020202020204" pitchFamily="34" charset="0"/>
                <a:cs typeface="Arial" panose="020B0604020202020204" pitchFamily="34" charset="0"/>
              </a:rPr>
              <a:t>For </a:t>
            </a:r>
            <a:r>
              <a:rPr lang="en-AU" sz="2800" dirty="0">
                <a:solidFill>
                  <a:srgbClr val="0070C0"/>
                </a:solidFill>
                <a:latin typeface="Arial" panose="020B0604020202020204" pitchFamily="34" charset="0"/>
                <a:cs typeface="Arial" panose="020B0604020202020204" pitchFamily="34" charset="0"/>
              </a:rPr>
              <a:t>I have received of the Lord </a:t>
            </a:r>
            <a:r>
              <a:rPr lang="en-AU" sz="2800" dirty="0">
                <a:latin typeface="Arial" panose="020B0604020202020204" pitchFamily="34" charset="0"/>
                <a:cs typeface="Arial" panose="020B0604020202020204" pitchFamily="34" charset="0"/>
              </a:rPr>
              <a:t>that which also I delivered unto you, That the Lord Jesus the same </a:t>
            </a:r>
            <a:r>
              <a:rPr lang="en-AU" sz="2800" dirty="0">
                <a:solidFill>
                  <a:prstClr val="black"/>
                </a:solidFill>
                <a:latin typeface="Arial" panose="020B0604020202020204" pitchFamily="34" charset="0"/>
                <a:cs typeface="Arial" panose="020B0604020202020204" pitchFamily="34" charset="0"/>
              </a:rPr>
              <a:t>night in which he was betrayed took bread: </a:t>
            </a:r>
          </a:p>
          <a:p>
            <a:r>
              <a:rPr lang="en-AU" sz="2800" dirty="0">
                <a:solidFill>
                  <a:schemeClr val="tx1">
                    <a:lumMod val="95000"/>
                    <a:lumOff val="5000"/>
                  </a:schemeClr>
                </a:solidFill>
                <a:latin typeface="Arial" panose="020B0604020202020204" pitchFamily="34" charset="0"/>
                <a:cs typeface="Arial" panose="020B0604020202020204" pitchFamily="34" charset="0"/>
              </a:rPr>
              <a:t>(1Cor 11:23)</a:t>
            </a:r>
          </a:p>
          <a:p>
            <a:endParaRPr lang="en-AU"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68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7" y="171450"/>
            <a:ext cx="9015413" cy="6494085"/>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Presiding at a memorial meeting</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3200" dirty="0">
                <a:latin typeface="Arial" panose="020B0604020202020204" pitchFamily="34" charset="0"/>
                <a:cs typeface="Arial" panose="020B0604020202020204" pitchFamily="34" charset="0"/>
              </a:rPr>
              <a:t> begin preparing a week before</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3200" dirty="0">
                <a:latin typeface="Arial" panose="020B0604020202020204" pitchFamily="34" charset="0"/>
                <a:cs typeface="Arial" panose="020B0604020202020204" pitchFamily="34" charset="0"/>
              </a:rPr>
              <a:t> give meditation and thought to the prayers you will give</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3200" dirty="0">
                <a:latin typeface="Arial" panose="020B0604020202020204" pitchFamily="34" charset="0"/>
                <a:cs typeface="Arial" panose="020B0604020202020204" pitchFamily="34" charset="0"/>
              </a:rPr>
              <a:t> arrive at least 10 minutes before meeting begins</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3200" dirty="0">
                <a:latin typeface="Arial" panose="020B0604020202020204" pitchFamily="34" charset="0"/>
                <a:cs typeface="Arial" panose="020B0604020202020204" pitchFamily="34" charset="0"/>
              </a:rPr>
              <a:t> check readings  and hymns with speaker if that is normal ecclesial practice  (recommended</a:t>
            </a:r>
          </a:p>
        </p:txBody>
      </p:sp>
    </p:spTree>
    <p:extLst>
      <p:ext uri="{BB962C8B-B14F-4D97-AF65-F5344CB8AC3E}">
        <p14:creationId xmlns:p14="http://schemas.microsoft.com/office/powerpoint/2010/main" val="364011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738" y="0"/>
            <a:ext cx="8958262" cy="6678751"/>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Chairman’s duties</a:t>
            </a:r>
          </a:p>
          <a:p>
            <a:endParaRPr lang="en-AU" sz="32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appearance should be neat and tidy, and approach with reverence </a:t>
            </a:r>
          </a:p>
          <a:p>
            <a:r>
              <a:rPr lang="en-AU" sz="2800" dirty="0">
                <a:latin typeface="Arial" panose="020B0604020202020204" pitchFamily="34" charset="0"/>
                <a:cs typeface="Arial" panose="020B0604020202020204" pitchFamily="34" charset="0"/>
              </a:rPr>
              <a:t>prayers should not be long and repetitive (preparation)</a:t>
            </a:r>
          </a:p>
          <a:p>
            <a:endParaRPr lang="en-AU" sz="28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 You may use Lord’s prayer as a model  (Matt 6:9-13)</a:t>
            </a: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praise God for his greatness and mercy toward  us</a:t>
            </a: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pray for the coming kingdom and return of the Lord</a:t>
            </a: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thanks for all the blessings of life, our </a:t>
            </a:r>
            <a:r>
              <a:rPr lang="en-AU" sz="2800" dirty="0" err="1">
                <a:latin typeface="Arial" panose="020B0604020202020204" pitchFamily="34" charset="0"/>
                <a:cs typeface="Arial" panose="020B0604020202020204" pitchFamily="34" charset="0"/>
              </a:rPr>
              <a:t>ecclesias</a:t>
            </a:r>
            <a:r>
              <a:rPr lang="en-AU" sz="2800" dirty="0">
                <a:latin typeface="Arial" panose="020B0604020202020204" pitchFamily="34" charset="0"/>
                <a:cs typeface="Arial" panose="020B0604020202020204" pitchFamily="34" charset="0"/>
              </a:rPr>
              <a:t>, families, daily food, and hope of salvation</a:t>
            </a: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pray for forgiveness of sins, and our forgiveness toward others</a:t>
            </a: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pray for strength to avoid sin</a:t>
            </a: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conclude with desire for the kingdom to come</a:t>
            </a:r>
          </a:p>
        </p:txBody>
      </p:sp>
    </p:spTree>
    <p:extLst>
      <p:ext uri="{BB962C8B-B14F-4D97-AF65-F5344CB8AC3E}">
        <p14:creationId xmlns:p14="http://schemas.microsoft.com/office/powerpoint/2010/main" val="112491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4" y="0"/>
            <a:ext cx="8743950" cy="8156079"/>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Presiding over the memorials</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do not give a second exhortation, but a short linking statement from the exhortation is fine</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bring the focus onto the emblems and the work of Christ to conquer sin and provide for us us the forgiveness of our sins</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read relevant passages </a:t>
            </a:r>
            <a:r>
              <a:rPr lang="en-AU" sz="2800" dirty="0" err="1">
                <a:latin typeface="Arial" panose="020B0604020202020204" pitchFamily="34" charset="0"/>
                <a:cs typeface="Arial" panose="020B0604020202020204" pitchFamily="34" charset="0"/>
              </a:rPr>
              <a:t>eg</a:t>
            </a:r>
            <a:r>
              <a:rPr lang="en-AU" sz="2800" dirty="0">
                <a:latin typeface="Arial" panose="020B0604020202020204" pitchFamily="34" charset="0"/>
                <a:cs typeface="Arial" panose="020B0604020202020204" pitchFamily="34" charset="0"/>
              </a:rPr>
              <a:t> 1 </a:t>
            </a:r>
            <a:r>
              <a:rPr lang="en-AU" sz="2800" dirty="0" err="1">
                <a:latin typeface="Arial" panose="020B0604020202020204" pitchFamily="34" charset="0"/>
                <a:cs typeface="Arial" panose="020B0604020202020204" pitchFamily="34" charset="0"/>
              </a:rPr>
              <a:t>Cor</a:t>
            </a:r>
            <a:r>
              <a:rPr lang="en-AU" sz="2800" dirty="0">
                <a:latin typeface="Arial" panose="020B0604020202020204" pitchFamily="34" charset="0"/>
                <a:cs typeface="Arial" panose="020B0604020202020204" pitchFamily="34" charset="0"/>
              </a:rPr>
              <a:t> 11:23 .. The gospel records of the supper,  or some of Isa 53 for example</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prayer for the emblems should be brief, avoid repetitions, and be on behalf of all </a:t>
            </a:r>
          </a:p>
          <a:p>
            <a:endParaRPr lang="en-AU" sz="3200" dirty="0">
              <a:latin typeface="Arial" panose="020B0604020202020204" pitchFamily="34" charset="0"/>
              <a:cs typeface="Arial" panose="020B0604020202020204" pitchFamily="34" charset="0"/>
            </a:endParaRPr>
          </a:p>
          <a:p>
            <a:endParaRPr lang="en-AU" sz="3200" dirty="0">
              <a:latin typeface="Arial" panose="020B0604020202020204" pitchFamily="34" charset="0"/>
              <a:cs typeface="Arial" panose="020B0604020202020204" pitchFamily="34" charset="0"/>
            </a:endParaRPr>
          </a:p>
          <a:p>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679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463" y="132735"/>
            <a:ext cx="8872537" cy="6247864"/>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Closing prayer and general points to remember</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closing prayer should emphasize thanksgiving for the opportunity to come and remember the Lord’s work</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capture the spirit of the meeting and the take home message of the exhortation</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pray for Israel and the promises given to their fathers, the return of the Lord, the kingdom, and that we might find a place in that kingdom</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not too long.. pray for the sick and weak in faith</a:t>
            </a:r>
          </a:p>
        </p:txBody>
      </p:sp>
    </p:spTree>
    <p:extLst>
      <p:ext uri="{BB962C8B-B14F-4D97-AF65-F5344CB8AC3E}">
        <p14:creationId xmlns:p14="http://schemas.microsoft.com/office/powerpoint/2010/main" val="7740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392" y="195936"/>
            <a:ext cx="8115300" cy="2554545"/>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Final scriptural advice</a:t>
            </a:r>
          </a:p>
          <a:p>
            <a:endParaRPr lang="en-AU" sz="3200" dirty="0">
              <a:latin typeface="Arial" panose="020B0604020202020204" pitchFamily="34" charset="0"/>
              <a:cs typeface="Arial" panose="020B0604020202020204" pitchFamily="34" charset="0"/>
            </a:endParaRPr>
          </a:p>
          <a:p>
            <a:r>
              <a:rPr lang="en-AU" sz="3200" dirty="0">
                <a:latin typeface="Arial" panose="020B0604020202020204" pitchFamily="34" charset="0"/>
                <a:cs typeface="Arial" panose="020B0604020202020204" pitchFamily="34" charset="0"/>
              </a:rPr>
              <a:t>Solomon </a:t>
            </a:r>
          </a:p>
          <a:p>
            <a:endParaRPr lang="en-AU" sz="3200" dirty="0">
              <a:latin typeface="Arial" panose="020B0604020202020204" pitchFamily="34" charset="0"/>
              <a:cs typeface="Arial" panose="020B0604020202020204" pitchFamily="34" charset="0"/>
            </a:endParaRPr>
          </a:p>
          <a:p>
            <a:endParaRPr lang="en-AU" sz="3200" dirty="0">
              <a:latin typeface="Arial" panose="020B0604020202020204" pitchFamily="34" charset="0"/>
              <a:cs typeface="Arial" panose="020B0604020202020204" pitchFamily="34" charset="0"/>
            </a:endParaRPr>
          </a:p>
        </p:txBody>
      </p:sp>
      <p:sp>
        <p:nvSpPr>
          <p:cNvPr id="3" name="Rectangle 2"/>
          <p:cNvSpPr/>
          <p:nvPr/>
        </p:nvSpPr>
        <p:spPr>
          <a:xfrm>
            <a:off x="271463" y="1963880"/>
            <a:ext cx="8872537" cy="4524315"/>
          </a:xfrm>
          <a:prstGeom prst="rect">
            <a:avLst/>
          </a:prstGeom>
        </p:spPr>
        <p:txBody>
          <a:bodyPr wrap="square">
            <a:spAutoFit/>
          </a:bodyPr>
          <a:lstStyle/>
          <a:p>
            <a:r>
              <a:rPr lang="en-AU" sz="2800" dirty="0">
                <a:solidFill>
                  <a:prstClr val="black"/>
                </a:solidFill>
                <a:latin typeface="Arial" panose="020B0604020202020204" pitchFamily="34" charset="0"/>
                <a:cs typeface="Arial" panose="020B0604020202020204" pitchFamily="34" charset="0"/>
              </a:rPr>
              <a:t>for God is in heaven, and thou upon earth: therefore let thy words be few. </a:t>
            </a:r>
          </a:p>
          <a:p>
            <a:r>
              <a:rPr lang="en-AU" sz="2800" dirty="0">
                <a:solidFill>
                  <a:schemeClr val="tx1">
                    <a:lumMod val="95000"/>
                    <a:lumOff val="5000"/>
                  </a:schemeClr>
                </a:solidFill>
                <a:latin typeface="Arial" panose="020B0604020202020204" pitchFamily="34" charset="0"/>
                <a:cs typeface="Arial" panose="020B0604020202020204" pitchFamily="34" charset="0"/>
              </a:rPr>
              <a:t>(</a:t>
            </a:r>
            <a:r>
              <a:rPr lang="en-AU" sz="2800" dirty="0" err="1">
                <a:solidFill>
                  <a:schemeClr val="tx1">
                    <a:lumMod val="95000"/>
                    <a:lumOff val="5000"/>
                  </a:schemeClr>
                </a:solidFill>
                <a:latin typeface="Arial" panose="020B0604020202020204" pitchFamily="34" charset="0"/>
                <a:cs typeface="Arial" panose="020B0604020202020204" pitchFamily="34" charset="0"/>
              </a:rPr>
              <a:t>Ecc</a:t>
            </a:r>
            <a:r>
              <a:rPr lang="en-AU" sz="2800" dirty="0">
                <a:solidFill>
                  <a:schemeClr val="tx1">
                    <a:lumMod val="95000"/>
                    <a:lumOff val="5000"/>
                  </a:schemeClr>
                </a:solidFill>
                <a:latin typeface="Arial" panose="020B0604020202020204" pitchFamily="34" charset="0"/>
                <a:cs typeface="Arial" panose="020B0604020202020204" pitchFamily="34" charset="0"/>
              </a:rPr>
              <a:t> 5:2)</a:t>
            </a:r>
          </a:p>
          <a:p>
            <a:endParaRPr lang="en-AU" sz="2800" dirty="0">
              <a:solidFill>
                <a:schemeClr val="tx1">
                  <a:lumMod val="95000"/>
                  <a:lumOff val="5000"/>
                </a:schemeClr>
              </a:solidFill>
              <a:latin typeface="Arial" panose="020B0604020202020204" pitchFamily="34" charset="0"/>
              <a:cs typeface="Arial" panose="020B0604020202020204" pitchFamily="34" charset="0"/>
            </a:endParaRPr>
          </a:p>
          <a:p>
            <a:r>
              <a:rPr lang="en-AU" sz="3200" dirty="0">
                <a:solidFill>
                  <a:schemeClr val="tx1">
                    <a:lumMod val="95000"/>
                    <a:lumOff val="5000"/>
                  </a:schemeClr>
                </a:solidFill>
                <a:latin typeface="Arial" panose="020B0604020202020204" pitchFamily="34" charset="0"/>
                <a:cs typeface="Arial" panose="020B0604020202020204" pitchFamily="34" charset="0"/>
              </a:rPr>
              <a:t>  Jesus</a:t>
            </a:r>
          </a:p>
          <a:p>
            <a:endParaRPr lang="en-AU" sz="3200" dirty="0">
              <a:solidFill>
                <a:schemeClr val="tx1">
                  <a:lumMod val="95000"/>
                  <a:lumOff val="5000"/>
                </a:schemeClr>
              </a:solidFill>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But when ye pray, use not vain repetitions, as the heathen </a:t>
            </a:r>
            <a:r>
              <a:rPr lang="en-AU" sz="2800" i="1" dirty="0">
                <a:latin typeface="Arial" panose="020B0604020202020204" pitchFamily="34" charset="0"/>
                <a:cs typeface="Arial" panose="020B0604020202020204" pitchFamily="34" charset="0"/>
              </a:rPr>
              <a:t>do:</a:t>
            </a:r>
            <a:r>
              <a:rPr lang="en-AU" sz="2800" dirty="0">
                <a:latin typeface="Arial" panose="020B0604020202020204" pitchFamily="34" charset="0"/>
                <a:cs typeface="Arial" panose="020B0604020202020204" pitchFamily="34" charset="0"/>
              </a:rPr>
              <a:t> for they think that they shall be heard for their much speaking. </a:t>
            </a:r>
          </a:p>
          <a:p>
            <a:r>
              <a:rPr lang="en-AU" sz="2800" dirty="0">
                <a:latin typeface="Arial" panose="020B0604020202020204" pitchFamily="34" charset="0"/>
                <a:cs typeface="Arial" panose="020B0604020202020204" pitchFamily="34" charset="0"/>
              </a:rPr>
              <a:t>(Matt 6:7)</a:t>
            </a:r>
          </a:p>
        </p:txBody>
      </p:sp>
    </p:spTree>
    <p:extLst>
      <p:ext uri="{BB962C8B-B14F-4D97-AF65-F5344CB8AC3E}">
        <p14:creationId xmlns:p14="http://schemas.microsoft.com/office/powerpoint/2010/main" val="264559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57176"/>
            <a:ext cx="8915400" cy="6986528"/>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Suggestions on the preparation process</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3200" dirty="0">
                <a:latin typeface="Arial" panose="020B0604020202020204" pitchFamily="34" charset="0"/>
                <a:cs typeface="Arial" panose="020B0604020202020204" pitchFamily="34" charset="0"/>
              </a:rPr>
              <a:t> make notes on the overall plan of your exhort</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3200" dirty="0">
                <a:latin typeface="Arial" panose="020B0604020202020204" pitchFamily="34" charset="0"/>
                <a:cs typeface="Arial" panose="020B0604020202020204" pitchFamily="34" charset="0"/>
              </a:rPr>
              <a:t> the Bible must be pre-eminent in what you say. Balance exposition with exhortation</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3200" dirty="0">
                <a:latin typeface="Arial" panose="020B0604020202020204" pitchFamily="34" charset="0"/>
                <a:cs typeface="Arial" panose="020B0604020202020204" pitchFamily="34" charset="0"/>
              </a:rPr>
              <a:t> look for “cross references” and words and phrases which support the scriptures you are using to re-inforce the message</a:t>
            </a:r>
          </a:p>
          <a:p>
            <a:endParaRPr lang="en-AU" sz="3200" dirty="0">
              <a:latin typeface="Arial" panose="020B0604020202020204" pitchFamily="34" charset="0"/>
              <a:cs typeface="Arial" panose="020B0604020202020204" pitchFamily="34" charset="0"/>
            </a:endParaRPr>
          </a:p>
          <a:p>
            <a:endParaRPr lang="en-AU" sz="3200" dirty="0">
              <a:latin typeface="Arial" panose="020B0604020202020204" pitchFamily="34" charset="0"/>
              <a:cs typeface="Arial" panose="020B0604020202020204" pitchFamily="34" charset="0"/>
            </a:endParaRPr>
          </a:p>
          <a:p>
            <a:endParaRPr lang="en-AU" sz="3200" dirty="0">
              <a:latin typeface="Arial" panose="020B0604020202020204" pitchFamily="34" charset="0"/>
              <a:cs typeface="Arial" panose="020B0604020202020204" pitchFamily="34" charset="0"/>
            </a:endParaRPr>
          </a:p>
          <a:p>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307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352619"/>
            <a:ext cx="8372475" cy="584775"/>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Some scriptural advice</a:t>
            </a:r>
          </a:p>
        </p:txBody>
      </p:sp>
      <p:sp>
        <p:nvSpPr>
          <p:cNvPr id="3" name="Rectangle 2"/>
          <p:cNvSpPr/>
          <p:nvPr/>
        </p:nvSpPr>
        <p:spPr>
          <a:xfrm>
            <a:off x="285751" y="1187544"/>
            <a:ext cx="8372474" cy="2954655"/>
          </a:xfrm>
          <a:prstGeom prst="rect">
            <a:avLst/>
          </a:prstGeom>
        </p:spPr>
        <p:txBody>
          <a:bodyPr wrap="square">
            <a:spAutoFit/>
          </a:bodyPr>
          <a:lstStyle/>
          <a:p>
            <a:r>
              <a:rPr lang="en-AU" sz="2800" dirty="0">
                <a:latin typeface="Arial" panose="020B0604020202020204" pitchFamily="34" charset="0"/>
                <a:cs typeface="Arial" panose="020B0604020202020204" pitchFamily="34" charset="0"/>
              </a:rPr>
              <a:t>All scripture </a:t>
            </a:r>
            <a:r>
              <a:rPr lang="en-AU" sz="2800" i="1" dirty="0">
                <a:solidFill>
                  <a:srgbClr val="808080"/>
                </a:solidFill>
                <a:latin typeface="Arial" panose="020B0604020202020204" pitchFamily="34" charset="0"/>
                <a:cs typeface="Arial" panose="020B0604020202020204" pitchFamily="34" charset="0"/>
              </a:rPr>
              <a:t>is</a:t>
            </a:r>
            <a:r>
              <a:rPr lang="en-AU" sz="2800" dirty="0">
                <a:solidFill>
                  <a:prstClr val="black"/>
                </a:solidFill>
                <a:latin typeface="Arial" panose="020B0604020202020204" pitchFamily="34" charset="0"/>
                <a:cs typeface="Arial" panose="020B0604020202020204" pitchFamily="34" charset="0"/>
              </a:rPr>
              <a:t> given by inspiration of God, and </a:t>
            </a:r>
            <a:r>
              <a:rPr lang="en-AU" sz="2800" i="1" dirty="0">
                <a:solidFill>
                  <a:srgbClr val="808080"/>
                </a:solidFill>
                <a:latin typeface="Arial" panose="020B0604020202020204" pitchFamily="34" charset="0"/>
                <a:cs typeface="Arial" panose="020B0604020202020204" pitchFamily="34" charset="0"/>
              </a:rPr>
              <a:t>is</a:t>
            </a:r>
            <a:r>
              <a:rPr lang="en-AU" sz="2800" dirty="0">
                <a:solidFill>
                  <a:prstClr val="black"/>
                </a:solidFill>
                <a:latin typeface="Arial" panose="020B0604020202020204" pitchFamily="34" charset="0"/>
                <a:cs typeface="Arial" panose="020B0604020202020204" pitchFamily="34" charset="0"/>
              </a:rPr>
              <a:t> profitable for </a:t>
            </a:r>
            <a:r>
              <a:rPr lang="en-AU" sz="2800" dirty="0">
                <a:solidFill>
                  <a:srgbClr val="0070C0"/>
                </a:solidFill>
                <a:latin typeface="Arial" panose="020B0604020202020204" pitchFamily="34" charset="0"/>
                <a:cs typeface="Arial" panose="020B0604020202020204" pitchFamily="34" charset="0"/>
              </a:rPr>
              <a:t>doctrine, for reproof, for correction, for instruction in righteousness</a:t>
            </a:r>
            <a:r>
              <a:rPr lang="en-AU" sz="2800" dirty="0">
                <a:solidFill>
                  <a:prstClr val="black"/>
                </a:solidFill>
                <a:latin typeface="Arial" panose="020B0604020202020204" pitchFamily="34" charset="0"/>
                <a:cs typeface="Arial" panose="020B0604020202020204" pitchFamily="34" charset="0"/>
              </a:rPr>
              <a:t>: That the man of God may be perfect, throughly furnished unto all good works. </a:t>
            </a:r>
          </a:p>
          <a:p>
            <a:r>
              <a:rPr lang="en-AU" sz="2800" dirty="0">
                <a:solidFill>
                  <a:srgbClr val="FF0000"/>
                </a:solidFill>
                <a:latin typeface="Arial" panose="020B0604020202020204" pitchFamily="34" charset="0"/>
                <a:cs typeface="Arial" panose="020B0604020202020204" pitchFamily="34" charset="0"/>
              </a:rPr>
              <a:t>(2Tim 3:16-17)</a:t>
            </a:r>
          </a:p>
          <a:p>
            <a:endParaRPr lang="en-AU" dirty="0">
              <a:solidFill>
                <a:prstClr val="black"/>
              </a:solidFill>
              <a:latin typeface="Georgia" panose="02040502050405020303" pitchFamily="18" charset="0"/>
            </a:endParaRPr>
          </a:p>
        </p:txBody>
      </p:sp>
      <p:sp>
        <p:nvSpPr>
          <p:cNvPr id="4" name="Rectangle 3"/>
          <p:cNvSpPr/>
          <p:nvPr/>
        </p:nvSpPr>
        <p:spPr>
          <a:xfrm>
            <a:off x="285750" y="4392349"/>
            <a:ext cx="8372475" cy="1661993"/>
          </a:xfrm>
          <a:prstGeom prst="rect">
            <a:avLst/>
          </a:prstGeom>
        </p:spPr>
        <p:txBody>
          <a:bodyPr wrap="square">
            <a:spAutoFit/>
          </a:bodyPr>
          <a:lstStyle/>
          <a:p>
            <a:r>
              <a:rPr lang="en-AU" sz="2800" dirty="0">
                <a:latin typeface="Arial" panose="020B0604020202020204" pitchFamily="34" charset="0"/>
                <a:cs typeface="Arial" panose="020B0604020202020204" pitchFamily="34" charset="0"/>
              </a:rPr>
              <a:t>But he that </a:t>
            </a:r>
            <a:r>
              <a:rPr lang="en-AU" sz="2800" dirty="0">
                <a:solidFill>
                  <a:schemeClr val="tx1">
                    <a:lumMod val="95000"/>
                    <a:lumOff val="5000"/>
                  </a:schemeClr>
                </a:solidFill>
                <a:latin typeface="Arial" panose="020B0604020202020204" pitchFamily="34" charset="0"/>
                <a:cs typeface="Arial" panose="020B0604020202020204" pitchFamily="34" charset="0"/>
              </a:rPr>
              <a:t>prophesieth  </a:t>
            </a:r>
            <a:r>
              <a:rPr lang="en-AU" sz="2800" dirty="0" err="1">
                <a:solidFill>
                  <a:schemeClr val="tx1">
                    <a:lumMod val="95000"/>
                    <a:lumOff val="5000"/>
                  </a:schemeClr>
                </a:solidFill>
                <a:latin typeface="Arial" panose="020B0604020202020204" pitchFamily="34" charset="0"/>
                <a:cs typeface="Arial" panose="020B0604020202020204" pitchFamily="34" charset="0"/>
              </a:rPr>
              <a:t>speaketh</a:t>
            </a:r>
            <a:r>
              <a:rPr lang="en-AU" sz="2800" dirty="0">
                <a:solidFill>
                  <a:schemeClr val="tx1">
                    <a:lumMod val="95000"/>
                    <a:lumOff val="5000"/>
                  </a:schemeClr>
                </a:solidFill>
                <a:latin typeface="Arial" panose="020B0604020202020204" pitchFamily="34" charset="0"/>
                <a:cs typeface="Arial" panose="020B0604020202020204" pitchFamily="34" charset="0"/>
              </a:rPr>
              <a:t> unto men </a:t>
            </a:r>
            <a:r>
              <a:rPr lang="en-AU" sz="2800" i="1" dirty="0">
                <a:solidFill>
                  <a:schemeClr val="tx1">
                    <a:lumMod val="95000"/>
                    <a:lumOff val="5000"/>
                  </a:schemeClr>
                </a:solidFill>
                <a:latin typeface="Arial" panose="020B0604020202020204" pitchFamily="34" charset="0"/>
                <a:cs typeface="Arial" panose="020B0604020202020204" pitchFamily="34" charset="0"/>
              </a:rPr>
              <a:t>to</a:t>
            </a:r>
            <a:r>
              <a:rPr lang="en-AU" sz="2800" dirty="0">
                <a:solidFill>
                  <a:schemeClr val="tx1">
                    <a:lumMod val="95000"/>
                    <a:lumOff val="5000"/>
                  </a:schemeClr>
                </a:solidFill>
                <a:latin typeface="Arial" panose="020B0604020202020204" pitchFamily="34" charset="0"/>
                <a:cs typeface="Arial" panose="020B0604020202020204" pitchFamily="34" charset="0"/>
              </a:rPr>
              <a:t> </a:t>
            </a:r>
            <a:r>
              <a:rPr lang="en-AU" sz="2800" dirty="0">
                <a:solidFill>
                  <a:srgbClr val="0070C0"/>
                </a:solidFill>
                <a:latin typeface="Arial" panose="020B0604020202020204" pitchFamily="34" charset="0"/>
                <a:cs typeface="Arial" panose="020B0604020202020204" pitchFamily="34" charset="0"/>
              </a:rPr>
              <a:t>edification, and exhortation, and comfort. </a:t>
            </a:r>
          </a:p>
          <a:p>
            <a:r>
              <a:rPr lang="en-AU" sz="2800" dirty="0">
                <a:solidFill>
                  <a:srgbClr val="FF0000"/>
                </a:solidFill>
                <a:latin typeface="Arial" panose="020B0604020202020204" pitchFamily="34" charset="0"/>
                <a:cs typeface="Arial" panose="020B0604020202020204" pitchFamily="34" charset="0"/>
              </a:rPr>
              <a:t>(1Cor 14:3)</a:t>
            </a:r>
          </a:p>
          <a:p>
            <a:endParaRPr lang="en-AU" dirty="0">
              <a:solidFill>
                <a:prstClr val="black"/>
              </a:solidFill>
              <a:latin typeface="Georgia" panose="02040502050405020303" pitchFamily="18" charset="0"/>
            </a:endParaRPr>
          </a:p>
        </p:txBody>
      </p:sp>
    </p:spTree>
    <p:extLst>
      <p:ext uri="{BB962C8B-B14F-4D97-AF65-F5344CB8AC3E}">
        <p14:creationId xmlns:p14="http://schemas.microsoft.com/office/powerpoint/2010/main" val="217291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8113"/>
            <a:ext cx="9017000" cy="7294305"/>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The exhorter’s  mind</a:t>
            </a:r>
          </a:p>
          <a:p>
            <a:endParaRPr lang="en-AU"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be aware of our own failings and weaknesses</a:t>
            </a:r>
          </a:p>
          <a:p>
            <a:r>
              <a:rPr lang="en-AU" sz="2800" dirty="0">
                <a:latin typeface="Arial" panose="020B0604020202020204" pitchFamily="34" charset="0"/>
                <a:cs typeface="Arial" panose="020B0604020202020204" pitchFamily="34" charset="0"/>
              </a:rPr>
              <a:t>     no place for pride</a:t>
            </a:r>
          </a:p>
          <a:p>
            <a:r>
              <a:rPr lang="en-AU" sz="2800"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be aware of the wide variety of needs of the        brethren and sisters</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they may be carrying burdens of sorrow, worries,                  sickness, feelings of failure, loss of faith, depression </a:t>
            </a:r>
          </a:p>
          <a:p>
            <a:pPr marL="457200" indent="-457200">
              <a:buFont typeface="Wingdings" panose="05000000000000000000" pitchFamily="2" charset="2"/>
              <a:buChar char="§"/>
            </a:pPr>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if there is a need of rebuke or correction do so with meekness and gentleness (read Paul’s letters to Corinth!)</a:t>
            </a:r>
            <a:r>
              <a:rPr lang="en-AU" sz="3200" dirty="0">
                <a:latin typeface="Arial" panose="020B0604020202020204" pitchFamily="34" charset="0"/>
                <a:cs typeface="Arial" panose="020B0604020202020204" pitchFamily="34" charset="0"/>
              </a:rPr>
              <a:t> </a:t>
            </a:r>
          </a:p>
          <a:p>
            <a:endParaRPr lang="en-AU" sz="3200" dirty="0">
              <a:latin typeface="Arial" panose="020B0604020202020204" pitchFamily="34" charset="0"/>
              <a:cs typeface="Arial" panose="020B0604020202020204" pitchFamily="34" charset="0"/>
            </a:endParaRPr>
          </a:p>
          <a:p>
            <a:r>
              <a:rPr lang="en-AU"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3924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5209"/>
            <a:ext cx="9144000" cy="7417415"/>
          </a:xfrm>
          <a:prstGeom prst="rect">
            <a:avLst/>
          </a:prstGeom>
          <a:noFill/>
        </p:spPr>
        <p:txBody>
          <a:bodyPr wrap="square" rtlCol="0">
            <a:spAutoFit/>
          </a:bodyPr>
          <a:lstStyle/>
          <a:p>
            <a:r>
              <a:rPr lang="en-AU" sz="2800" dirty="0">
                <a:latin typeface="Arial" panose="020B0604020202020204" pitchFamily="34" charset="0"/>
                <a:cs typeface="Arial" panose="020B0604020202020204" pitchFamily="34" charset="0"/>
              </a:rPr>
              <a:t>Presentation</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approach prayerfully</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know your material thoroughly so you can have eye contact with the audience</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remember you are exhorting all in the meeting not only the more knowledgeable</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relate your subject in some way to the emblems and the work of the Lord</a:t>
            </a:r>
          </a:p>
          <a:p>
            <a:pPr marL="457200" indent="-457200">
              <a:buFont typeface="Wingdings" panose="05000000000000000000" pitchFamily="2" charset="2"/>
              <a:buChar char="§"/>
            </a:pPr>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Keep to your allotted time</a:t>
            </a:r>
          </a:p>
          <a:p>
            <a:endParaRPr lang="en-AU" sz="28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  </a:t>
            </a:r>
          </a:p>
          <a:p>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431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1016"/>
            <a:ext cx="9144000" cy="2554545"/>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The importance of Bible Study</a:t>
            </a:r>
          </a:p>
          <a:p>
            <a:endParaRPr lang="en-AU" sz="3200" dirty="0">
              <a:latin typeface="Arial" panose="020B0604020202020204" pitchFamily="34" charset="0"/>
              <a:cs typeface="Arial" panose="020B0604020202020204" pitchFamily="34" charset="0"/>
            </a:endParaRPr>
          </a:p>
          <a:p>
            <a:r>
              <a:rPr lang="en-AU" sz="3200" dirty="0">
                <a:latin typeface="Arial" panose="020B0604020202020204" pitchFamily="34" charset="0"/>
                <a:cs typeface="Arial" panose="020B0604020202020204" pitchFamily="34" charset="0"/>
              </a:rPr>
              <a:t> the Bible is at the centre of our spiritual life</a:t>
            </a:r>
          </a:p>
          <a:p>
            <a:endParaRPr lang="en-AU" sz="3200" dirty="0">
              <a:latin typeface="Arial" panose="020B0604020202020204" pitchFamily="34" charset="0"/>
              <a:cs typeface="Arial" panose="020B0604020202020204" pitchFamily="34" charset="0"/>
            </a:endParaRPr>
          </a:p>
          <a:p>
            <a:endParaRPr lang="en-AU" sz="3200" dirty="0">
              <a:latin typeface="Arial" panose="020B0604020202020204" pitchFamily="34" charset="0"/>
              <a:cs typeface="Arial" panose="020B0604020202020204" pitchFamily="34" charset="0"/>
            </a:endParaRPr>
          </a:p>
        </p:txBody>
      </p:sp>
      <p:sp>
        <p:nvSpPr>
          <p:cNvPr id="4" name="Rectangle 3"/>
          <p:cNvSpPr/>
          <p:nvPr/>
        </p:nvSpPr>
        <p:spPr>
          <a:xfrm>
            <a:off x="0" y="1984775"/>
            <a:ext cx="9144000" cy="1169551"/>
          </a:xfrm>
          <a:prstGeom prst="rect">
            <a:avLst/>
          </a:prstGeom>
        </p:spPr>
        <p:txBody>
          <a:bodyPr wrap="square">
            <a:spAutoFit/>
          </a:bodyPr>
          <a:lstStyle/>
          <a:p>
            <a:r>
              <a:rPr lang="en-AU" sz="2800" dirty="0">
                <a:latin typeface="Georgia" panose="02040502050405020303" pitchFamily="18" charset="0"/>
              </a:rPr>
              <a:t> </a:t>
            </a:r>
            <a:r>
              <a:rPr lang="en-AU" sz="2400" dirty="0">
                <a:solidFill>
                  <a:schemeClr val="bg2">
                    <a:lumMod val="10000"/>
                  </a:schemeClr>
                </a:solidFill>
                <a:latin typeface="Arial" panose="020B0604020202020204" pitchFamily="34" charset="0"/>
                <a:cs typeface="Arial" panose="020B0604020202020204" pitchFamily="34" charset="0"/>
              </a:rPr>
              <a:t>Thy word </a:t>
            </a:r>
            <a:r>
              <a:rPr lang="en-AU" sz="2400" i="1" dirty="0">
                <a:solidFill>
                  <a:schemeClr val="bg2">
                    <a:lumMod val="10000"/>
                  </a:schemeClr>
                </a:solidFill>
                <a:latin typeface="Arial" panose="020B0604020202020204" pitchFamily="34" charset="0"/>
                <a:cs typeface="Arial" panose="020B0604020202020204" pitchFamily="34" charset="0"/>
              </a:rPr>
              <a:t>is</a:t>
            </a:r>
            <a:r>
              <a:rPr lang="en-AU" sz="2400" dirty="0">
                <a:solidFill>
                  <a:schemeClr val="bg2">
                    <a:lumMod val="10000"/>
                  </a:schemeClr>
                </a:solidFill>
                <a:latin typeface="Arial" panose="020B0604020202020204" pitchFamily="34" charset="0"/>
                <a:cs typeface="Arial" panose="020B0604020202020204" pitchFamily="34" charset="0"/>
              </a:rPr>
              <a:t> a </a:t>
            </a:r>
            <a:r>
              <a:rPr lang="en-AU" sz="2400" dirty="0">
                <a:solidFill>
                  <a:srgbClr val="0070C0"/>
                </a:solidFill>
                <a:latin typeface="Arial" panose="020B0604020202020204" pitchFamily="34" charset="0"/>
                <a:cs typeface="Arial" panose="020B0604020202020204" pitchFamily="34" charset="0"/>
              </a:rPr>
              <a:t>lamp </a:t>
            </a:r>
            <a:r>
              <a:rPr lang="en-AU" sz="2400" dirty="0">
                <a:solidFill>
                  <a:schemeClr val="bg2">
                    <a:lumMod val="10000"/>
                  </a:schemeClr>
                </a:solidFill>
                <a:latin typeface="Arial" panose="020B0604020202020204" pitchFamily="34" charset="0"/>
                <a:cs typeface="Arial" panose="020B0604020202020204" pitchFamily="34" charset="0"/>
              </a:rPr>
              <a:t>unto my feet, and a </a:t>
            </a:r>
            <a:r>
              <a:rPr lang="en-AU" sz="2400" dirty="0">
                <a:solidFill>
                  <a:srgbClr val="0070C0"/>
                </a:solidFill>
                <a:latin typeface="Arial" panose="020B0604020202020204" pitchFamily="34" charset="0"/>
                <a:cs typeface="Arial" panose="020B0604020202020204" pitchFamily="34" charset="0"/>
              </a:rPr>
              <a:t>light</a:t>
            </a:r>
            <a:r>
              <a:rPr lang="en-AU" sz="2400" dirty="0">
                <a:solidFill>
                  <a:schemeClr val="bg2">
                    <a:lumMod val="10000"/>
                  </a:schemeClr>
                </a:solidFill>
                <a:latin typeface="Arial" panose="020B0604020202020204" pitchFamily="34" charset="0"/>
                <a:cs typeface="Arial" panose="020B0604020202020204" pitchFamily="34" charset="0"/>
              </a:rPr>
              <a:t> unto my path. </a:t>
            </a:r>
          </a:p>
          <a:p>
            <a:r>
              <a:rPr lang="en-AU" sz="2400" dirty="0">
                <a:solidFill>
                  <a:schemeClr val="bg2">
                    <a:lumMod val="10000"/>
                  </a:schemeClr>
                </a:solidFill>
                <a:latin typeface="Arial" panose="020B0604020202020204" pitchFamily="34" charset="0"/>
                <a:cs typeface="Arial" panose="020B0604020202020204" pitchFamily="34" charset="0"/>
              </a:rPr>
              <a:t>  (</a:t>
            </a:r>
            <a:r>
              <a:rPr lang="en-AU" sz="2400" dirty="0" err="1">
                <a:solidFill>
                  <a:schemeClr val="bg2">
                    <a:lumMod val="10000"/>
                  </a:schemeClr>
                </a:solidFill>
                <a:latin typeface="Arial" panose="020B0604020202020204" pitchFamily="34" charset="0"/>
                <a:cs typeface="Arial" panose="020B0604020202020204" pitchFamily="34" charset="0"/>
              </a:rPr>
              <a:t>Psa</a:t>
            </a:r>
            <a:r>
              <a:rPr lang="en-AU" sz="2400" dirty="0">
                <a:solidFill>
                  <a:schemeClr val="bg2">
                    <a:lumMod val="10000"/>
                  </a:schemeClr>
                </a:solidFill>
                <a:latin typeface="Arial" panose="020B0604020202020204" pitchFamily="34" charset="0"/>
                <a:cs typeface="Arial" panose="020B0604020202020204" pitchFamily="34" charset="0"/>
              </a:rPr>
              <a:t> 119:105)</a:t>
            </a:r>
          </a:p>
          <a:p>
            <a:endParaRPr lang="en-AU" dirty="0">
              <a:solidFill>
                <a:schemeClr val="bg2">
                  <a:lumMod val="10000"/>
                </a:schemeClr>
              </a:solidFill>
              <a:latin typeface="Arial" panose="020B0604020202020204" pitchFamily="34" charset="0"/>
              <a:cs typeface="Arial" panose="020B0604020202020204" pitchFamily="34" charset="0"/>
            </a:endParaRPr>
          </a:p>
        </p:txBody>
      </p:sp>
      <p:sp>
        <p:nvSpPr>
          <p:cNvPr id="5" name="Rectangle 4"/>
          <p:cNvSpPr/>
          <p:nvPr/>
        </p:nvSpPr>
        <p:spPr>
          <a:xfrm>
            <a:off x="131884" y="3154326"/>
            <a:ext cx="8880231" cy="1938992"/>
          </a:xfrm>
          <a:prstGeom prst="rect">
            <a:avLst/>
          </a:prstGeom>
        </p:spPr>
        <p:txBody>
          <a:bodyPr wrap="square">
            <a:spAutoFit/>
          </a:bodyPr>
          <a:lstStyle/>
          <a:p>
            <a:r>
              <a:rPr lang="en-AU" sz="2400" dirty="0">
                <a:solidFill>
                  <a:schemeClr val="bg2">
                    <a:lumMod val="10000"/>
                  </a:schemeClr>
                </a:solidFill>
                <a:latin typeface="Arial" panose="020B0604020202020204" pitchFamily="34" charset="0"/>
                <a:cs typeface="Arial" panose="020B0604020202020204" pitchFamily="34" charset="0"/>
              </a:rPr>
              <a:t>But he answered and said, It is written, Man shall not </a:t>
            </a:r>
            <a:r>
              <a:rPr lang="en-AU" sz="2400" dirty="0">
                <a:solidFill>
                  <a:srgbClr val="0070C0"/>
                </a:solidFill>
                <a:latin typeface="Arial" panose="020B0604020202020204" pitchFamily="34" charset="0"/>
                <a:cs typeface="Arial" panose="020B0604020202020204" pitchFamily="34" charset="0"/>
              </a:rPr>
              <a:t>live</a:t>
            </a:r>
            <a:r>
              <a:rPr lang="en-AU" sz="2400" dirty="0">
                <a:solidFill>
                  <a:schemeClr val="bg2">
                    <a:lumMod val="10000"/>
                  </a:schemeClr>
                </a:solidFill>
                <a:latin typeface="Arial" panose="020B0604020202020204" pitchFamily="34" charset="0"/>
                <a:cs typeface="Arial" panose="020B0604020202020204" pitchFamily="34" charset="0"/>
              </a:rPr>
              <a:t> by bread alone, but by </a:t>
            </a:r>
            <a:r>
              <a:rPr lang="en-AU" sz="2400" dirty="0">
                <a:solidFill>
                  <a:srgbClr val="0070C0"/>
                </a:solidFill>
                <a:latin typeface="Arial" panose="020B0604020202020204" pitchFamily="34" charset="0"/>
                <a:cs typeface="Arial" panose="020B0604020202020204" pitchFamily="34" charset="0"/>
              </a:rPr>
              <a:t>every word that </a:t>
            </a:r>
            <a:r>
              <a:rPr lang="en-AU" sz="2400" dirty="0" err="1">
                <a:solidFill>
                  <a:srgbClr val="0070C0"/>
                </a:solidFill>
                <a:latin typeface="Arial" panose="020B0604020202020204" pitchFamily="34" charset="0"/>
                <a:cs typeface="Arial" panose="020B0604020202020204" pitchFamily="34" charset="0"/>
              </a:rPr>
              <a:t>proceedeth</a:t>
            </a:r>
            <a:r>
              <a:rPr lang="en-AU" sz="2400" dirty="0">
                <a:solidFill>
                  <a:srgbClr val="0070C0"/>
                </a:solidFill>
                <a:latin typeface="Arial" panose="020B0604020202020204" pitchFamily="34" charset="0"/>
                <a:cs typeface="Arial" panose="020B0604020202020204" pitchFamily="34" charset="0"/>
              </a:rPr>
              <a:t> out of the mouth of God. </a:t>
            </a:r>
          </a:p>
          <a:p>
            <a:r>
              <a:rPr lang="en-AU" sz="2400" dirty="0">
                <a:solidFill>
                  <a:schemeClr val="bg2">
                    <a:lumMod val="10000"/>
                  </a:schemeClr>
                </a:solidFill>
                <a:latin typeface="Arial" panose="020B0604020202020204" pitchFamily="34" charset="0"/>
                <a:cs typeface="Arial" panose="020B0604020202020204" pitchFamily="34" charset="0"/>
              </a:rPr>
              <a:t>(Matt 4:4)</a:t>
            </a:r>
          </a:p>
          <a:p>
            <a:endParaRPr lang="en-AU" sz="2400" dirty="0">
              <a:solidFill>
                <a:schemeClr val="bg2">
                  <a:lumMod val="10000"/>
                </a:schemeClr>
              </a:solidFill>
              <a:latin typeface="Arial" panose="020B0604020202020204" pitchFamily="34" charset="0"/>
              <a:cs typeface="Arial" panose="020B0604020202020204" pitchFamily="34" charset="0"/>
            </a:endParaRPr>
          </a:p>
        </p:txBody>
      </p:sp>
      <p:sp>
        <p:nvSpPr>
          <p:cNvPr id="6" name="Rectangle 5"/>
          <p:cNvSpPr/>
          <p:nvPr/>
        </p:nvSpPr>
        <p:spPr>
          <a:xfrm>
            <a:off x="131883" y="5093318"/>
            <a:ext cx="8880231" cy="1938992"/>
          </a:xfrm>
          <a:prstGeom prst="rect">
            <a:avLst/>
          </a:prstGeom>
        </p:spPr>
        <p:txBody>
          <a:bodyPr wrap="square">
            <a:spAutoFit/>
          </a:bodyPr>
          <a:lstStyle/>
          <a:p>
            <a:r>
              <a:rPr lang="en-AU" sz="2400" dirty="0">
                <a:latin typeface="Arial" panose="020B0604020202020204" pitchFamily="34" charset="0"/>
                <a:cs typeface="Arial" panose="020B0604020202020204" pitchFamily="34" charset="0"/>
              </a:rPr>
              <a:t>And now, brethren, I commend you to God, and to </a:t>
            </a:r>
            <a:r>
              <a:rPr lang="en-AU" sz="2400" dirty="0">
                <a:solidFill>
                  <a:srgbClr val="0070C0"/>
                </a:solidFill>
                <a:latin typeface="Arial" panose="020B0604020202020204" pitchFamily="34" charset="0"/>
                <a:cs typeface="Arial" panose="020B0604020202020204" pitchFamily="34" charset="0"/>
              </a:rPr>
              <a:t>the word </a:t>
            </a:r>
            <a:r>
              <a:rPr lang="en-AU" sz="2400" dirty="0">
                <a:latin typeface="Arial" panose="020B0604020202020204" pitchFamily="34" charset="0"/>
                <a:cs typeface="Arial" panose="020B0604020202020204" pitchFamily="34" charset="0"/>
              </a:rPr>
              <a:t>of his grace, which is able to </a:t>
            </a:r>
            <a:r>
              <a:rPr lang="en-AU" sz="2400" dirty="0">
                <a:solidFill>
                  <a:srgbClr val="0070C0"/>
                </a:solidFill>
                <a:latin typeface="Arial" panose="020B0604020202020204" pitchFamily="34" charset="0"/>
                <a:cs typeface="Arial" panose="020B0604020202020204" pitchFamily="34" charset="0"/>
              </a:rPr>
              <a:t>build you up</a:t>
            </a:r>
            <a:r>
              <a:rPr lang="en-AU" sz="2400" dirty="0">
                <a:latin typeface="Arial" panose="020B0604020202020204" pitchFamily="34" charset="0"/>
                <a:cs typeface="Arial" panose="020B0604020202020204" pitchFamily="34" charset="0"/>
              </a:rPr>
              <a:t>, and to </a:t>
            </a:r>
            <a:r>
              <a:rPr lang="en-AU" sz="2400" dirty="0">
                <a:solidFill>
                  <a:srgbClr val="0070C0"/>
                </a:solidFill>
                <a:latin typeface="Arial" panose="020B0604020202020204" pitchFamily="34" charset="0"/>
                <a:cs typeface="Arial" panose="020B0604020202020204" pitchFamily="34" charset="0"/>
              </a:rPr>
              <a:t>give you an inheritance</a:t>
            </a:r>
            <a:r>
              <a:rPr lang="en-AU" sz="2400" dirty="0">
                <a:latin typeface="Arial" panose="020B0604020202020204" pitchFamily="34" charset="0"/>
                <a:cs typeface="Arial" panose="020B0604020202020204" pitchFamily="34" charset="0"/>
              </a:rPr>
              <a:t> among all them which are sanctified. </a:t>
            </a:r>
          </a:p>
          <a:p>
            <a:r>
              <a:rPr lang="en-AU" sz="2400" dirty="0">
                <a:solidFill>
                  <a:schemeClr val="bg2">
                    <a:lumMod val="10000"/>
                  </a:schemeClr>
                </a:solidFill>
                <a:latin typeface="Arial" panose="020B0604020202020204" pitchFamily="34" charset="0"/>
                <a:cs typeface="Arial" panose="020B0604020202020204" pitchFamily="34" charset="0"/>
              </a:rPr>
              <a:t>(Acts 20:32)</a:t>
            </a:r>
          </a:p>
          <a:p>
            <a:endParaRPr lang="en-AU"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312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9000">
              <a:schemeClr val="accent1">
                <a:lumMod val="5000"/>
                <a:lumOff val="95000"/>
                <a:alpha val="60000"/>
              </a:schemeClr>
            </a:gs>
            <a:gs pos="81000">
              <a:schemeClr val="accent1">
                <a:lumMod val="45000"/>
                <a:lumOff val="55000"/>
                <a:alpha val="40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extBox 1"/>
          <p:cNvSpPr txBox="1"/>
          <p:nvPr/>
        </p:nvSpPr>
        <p:spPr>
          <a:xfrm>
            <a:off x="159657" y="116114"/>
            <a:ext cx="8882743" cy="7417415"/>
          </a:xfrm>
          <a:prstGeom prst="rect">
            <a:avLst/>
          </a:prstGeom>
          <a:noFill/>
        </p:spPr>
        <p:txBody>
          <a:bodyPr wrap="square" rtlCol="0">
            <a:spAutoFit/>
          </a:bodyPr>
          <a:lstStyle/>
          <a:p>
            <a:r>
              <a:rPr lang="en-AU" sz="2800" dirty="0">
                <a:latin typeface="Arial" panose="020B0604020202020204" pitchFamily="34" charset="0"/>
                <a:cs typeface="Arial" panose="020B0604020202020204" pitchFamily="34" charset="0"/>
              </a:rPr>
              <a:t>Choice of subjects for Bible Study</a:t>
            </a:r>
          </a:p>
          <a:p>
            <a:endParaRPr lang="en-AU"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AU" sz="2800" dirty="0">
                <a:latin typeface="Arial" panose="020B0604020202020204" pitchFamily="34" charset="0"/>
                <a:cs typeface="Arial" panose="020B0604020202020204" pitchFamily="34" charset="0"/>
              </a:rPr>
              <a:t> a book of the Bible ..</a:t>
            </a:r>
            <a:r>
              <a:rPr lang="en-AU" sz="2800" dirty="0" err="1">
                <a:latin typeface="Arial" panose="020B0604020202020204" pitchFamily="34" charset="0"/>
                <a:cs typeface="Arial" panose="020B0604020202020204" pitchFamily="34" charset="0"/>
              </a:rPr>
              <a:t>eg</a:t>
            </a:r>
            <a:r>
              <a:rPr lang="en-AU" sz="2800" dirty="0">
                <a:latin typeface="Arial" panose="020B0604020202020204" pitchFamily="34" charset="0"/>
                <a:cs typeface="Arial" panose="020B0604020202020204" pitchFamily="34" charset="0"/>
              </a:rPr>
              <a:t>   Haggai, Philippians,</a:t>
            </a:r>
          </a:p>
          <a:p>
            <a:endParaRPr lang="en-AU"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AU" sz="2800" dirty="0">
                <a:latin typeface="Arial" panose="020B0604020202020204" pitchFamily="34" charset="0"/>
                <a:cs typeface="Arial" panose="020B0604020202020204" pitchFamily="34" charset="0"/>
              </a:rPr>
              <a:t> doctrinal..</a:t>
            </a:r>
            <a:r>
              <a:rPr lang="en-AU" sz="2800" dirty="0" err="1">
                <a:latin typeface="Arial" panose="020B0604020202020204" pitchFamily="34" charset="0"/>
                <a:cs typeface="Arial" panose="020B0604020202020204" pitchFamily="34" charset="0"/>
              </a:rPr>
              <a:t>eg</a:t>
            </a:r>
            <a:r>
              <a:rPr lang="en-AU" sz="2800" dirty="0">
                <a:latin typeface="Arial" panose="020B0604020202020204" pitchFamily="34" charset="0"/>
                <a:cs typeface="Arial" panose="020B0604020202020204" pitchFamily="34" charset="0"/>
              </a:rPr>
              <a:t>  unity of God, the spirit, the kingdom the promises</a:t>
            </a:r>
          </a:p>
          <a:p>
            <a:endParaRPr lang="en-AU"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AU" sz="2800" dirty="0">
                <a:latin typeface="Arial" panose="020B0604020202020204" pitchFamily="34" charset="0"/>
                <a:cs typeface="Arial" panose="020B0604020202020204" pitchFamily="34" charset="0"/>
              </a:rPr>
              <a:t> a Bible character..  </a:t>
            </a:r>
            <a:r>
              <a:rPr lang="en-AU" sz="2800" dirty="0" err="1">
                <a:latin typeface="Arial" panose="020B0604020202020204" pitchFamily="34" charset="0"/>
                <a:cs typeface="Arial" panose="020B0604020202020204" pitchFamily="34" charset="0"/>
              </a:rPr>
              <a:t>eg</a:t>
            </a:r>
            <a:r>
              <a:rPr lang="en-AU" sz="2800" dirty="0">
                <a:latin typeface="Arial" panose="020B0604020202020204" pitchFamily="34" charset="0"/>
                <a:cs typeface="Arial" panose="020B0604020202020204" pitchFamily="34" charset="0"/>
              </a:rPr>
              <a:t>  Moses, Daniel, Paul, Ruth</a:t>
            </a:r>
          </a:p>
          <a:p>
            <a:endParaRPr lang="en-AU"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AU" sz="2800" dirty="0">
                <a:latin typeface="Arial" panose="020B0604020202020204" pitchFamily="34" charset="0"/>
                <a:cs typeface="Arial" panose="020B0604020202020204" pitchFamily="34" charset="0"/>
              </a:rPr>
              <a:t> thematic study .. </a:t>
            </a:r>
            <a:r>
              <a:rPr lang="en-AU" sz="2800" dirty="0" err="1">
                <a:latin typeface="Arial" panose="020B0604020202020204" pitchFamily="34" charset="0"/>
                <a:cs typeface="Arial" panose="020B0604020202020204" pitchFamily="34" charset="0"/>
              </a:rPr>
              <a:t>eg</a:t>
            </a:r>
            <a:r>
              <a:rPr lang="en-AU" sz="2800" dirty="0">
                <a:latin typeface="Arial" panose="020B0604020202020204" pitchFamily="34" charset="0"/>
                <a:cs typeface="Arial" panose="020B0604020202020204" pitchFamily="34" charset="0"/>
              </a:rPr>
              <a:t>  faith, righteousness, forgiveness</a:t>
            </a:r>
          </a:p>
          <a:p>
            <a:endParaRPr lang="en-AU"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AU" sz="2800" dirty="0">
                <a:latin typeface="Arial" panose="020B0604020202020204" pitchFamily="34" charset="0"/>
                <a:cs typeface="Arial" panose="020B0604020202020204" pitchFamily="34" charset="0"/>
              </a:rPr>
              <a:t> others .. </a:t>
            </a:r>
            <a:r>
              <a:rPr lang="en-AU" sz="2800" dirty="0" err="1">
                <a:latin typeface="Arial" panose="020B0604020202020204" pitchFamily="34" charset="0"/>
                <a:cs typeface="Arial" panose="020B0604020202020204" pitchFamily="34" charset="0"/>
              </a:rPr>
              <a:t>eg</a:t>
            </a:r>
            <a:r>
              <a:rPr lang="en-AU" sz="2800" dirty="0">
                <a:latin typeface="Arial" panose="020B0604020202020204" pitchFamily="34" charset="0"/>
                <a:cs typeface="Arial" panose="020B0604020202020204" pitchFamily="34" charset="0"/>
              </a:rPr>
              <a:t>  longer and more challenging studies like The law of Moses (or parts thereof),  prophecy (Daniel, Revelation)</a:t>
            </a:r>
          </a:p>
          <a:p>
            <a:endParaRPr lang="en-AU" sz="2800" dirty="0">
              <a:latin typeface="Arial" panose="020B0604020202020204" pitchFamily="34" charset="0"/>
              <a:cs typeface="Arial" panose="020B0604020202020204" pitchFamily="34" charset="0"/>
            </a:endParaRPr>
          </a:p>
          <a:p>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7693"/>
            <a:ext cx="8969828" cy="5878532"/>
          </a:xfrm>
          <a:prstGeom prst="rect">
            <a:avLst/>
          </a:prstGeom>
          <a:noFill/>
        </p:spPr>
        <p:txBody>
          <a:bodyPr wrap="square" rtlCol="0">
            <a:spAutoFit/>
          </a:bodyPr>
          <a:lstStyle/>
          <a:p>
            <a:r>
              <a:rPr lang="en-AU" sz="3200" dirty="0">
                <a:latin typeface="Arial" panose="020B0604020202020204" pitchFamily="34" charset="0"/>
                <a:cs typeface="Arial" panose="020B0604020202020204" pitchFamily="34" charset="0"/>
              </a:rPr>
              <a:t>Preparation</a:t>
            </a:r>
          </a:p>
          <a:p>
            <a:pPr marL="457200" indent="-457200">
              <a:buFont typeface="Wingdings" panose="05000000000000000000" pitchFamily="2" charset="2"/>
              <a:buChar char="§"/>
            </a:pPr>
            <a:r>
              <a:rPr lang="en-AU" sz="3200" dirty="0">
                <a:latin typeface="Arial" panose="020B0604020202020204" pitchFamily="34" charset="0"/>
                <a:cs typeface="Arial" panose="020B0604020202020204" pitchFamily="34" charset="0"/>
              </a:rPr>
              <a:t> </a:t>
            </a:r>
            <a:r>
              <a:rPr lang="en-AU" sz="2800" dirty="0">
                <a:latin typeface="Arial" panose="020B0604020202020204" pitchFamily="34" charset="0"/>
                <a:cs typeface="Arial" panose="020B0604020202020204" pitchFamily="34" charset="0"/>
              </a:rPr>
              <a:t>as with exhortation meditate upon the subject chosen for some time before your appointment (weeks/months)</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M</a:t>
            </a:r>
            <a:r>
              <a:rPr lang="en-AU" sz="2800" dirty="0" smtClean="0">
                <a:latin typeface="Arial" panose="020B0604020202020204" pitchFamily="34" charset="0"/>
                <a:cs typeface="Arial" panose="020B0604020202020204" pitchFamily="34" charset="0"/>
              </a:rPr>
              <a:t>ake </a:t>
            </a:r>
            <a:r>
              <a:rPr lang="en-AU" sz="2800" dirty="0">
                <a:latin typeface="Arial" panose="020B0604020202020204" pitchFamily="34" charset="0"/>
                <a:cs typeface="Arial" panose="020B0604020202020204" pitchFamily="34" charset="0"/>
              </a:rPr>
              <a:t>the presentation your </a:t>
            </a:r>
            <a:r>
              <a:rPr lang="en-AU" sz="2800" dirty="0" smtClean="0">
                <a:latin typeface="Arial" panose="020B0604020202020204" pitchFamily="34" charset="0"/>
                <a:cs typeface="Arial" panose="020B0604020202020204" pitchFamily="34" charset="0"/>
              </a:rPr>
              <a:t>own, don’t just copy from other sources.</a:t>
            </a:r>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Don’t forget the infallible Bible study method.. watch for cross references, OT references quoted in the NT and recurring words or phrases. Look at Peter’s speech in Acts 2 as an example</a:t>
            </a:r>
          </a:p>
          <a:p>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097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0176" y="0"/>
            <a:ext cx="8766628" cy="7848302"/>
          </a:xfrm>
          <a:prstGeom prst="rect">
            <a:avLst/>
          </a:prstGeom>
          <a:noFill/>
        </p:spPr>
        <p:txBody>
          <a:bodyPr wrap="square" rtlCol="0">
            <a:spAutoFit/>
          </a:bodyPr>
          <a:lstStyle/>
          <a:p>
            <a:r>
              <a:rPr lang="en-AU" sz="2800" dirty="0">
                <a:latin typeface="Arial" panose="020B0604020202020204" pitchFamily="34" charset="0"/>
                <a:cs typeface="Arial" panose="020B0604020202020204" pitchFamily="34" charset="0"/>
              </a:rPr>
              <a:t>Presentation</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approach the appointment prayerfully and humbly. Ask another senior brother if not sure  </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be very familiar with the subject, work hard preparing</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make your talk understandable to all, so all profit. keep it simple, even if the subject is profound</a:t>
            </a:r>
          </a:p>
          <a:p>
            <a:endParaRPr lang="en-AU"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AU" sz="2800" dirty="0">
                <a:latin typeface="Arial" panose="020B0604020202020204" pitchFamily="34" charset="0"/>
                <a:cs typeface="Arial" panose="020B0604020202020204" pitchFamily="34" charset="0"/>
              </a:rPr>
              <a:t> make 3 or 4 memorable and vital points for brethren and sisters to take away from the class to help them in daily life. Jesus was the master Teacher in this respect, study him</a:t>
            </a:r>
          </a:p>
          <a:p>
            <a:endParaRPr lang="en-AU" sz="28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 </a:t>
            </a:r>
          </a:p>
          <a:p>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892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410</TotalTime>
  <Words>1539</Words>
  <Application>Microsoft Office PowerPoint</Application>
  <PresentationFormat>On-screen Show (4:3)</PresentationFormat>
  <Paragraphs>180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Desmond Manser</dc:creator>
  <cp:lastModifiedBy>acbm east timor treasurer</cp:lastModifiedBy>
  <cp:revision>46</cp:revision>
  <dcterms:created xsi:type="dcterms:W3CDTF">2015-09-01T01:08:03Z</dcterms:created>
  <dcterms:modified xsi:type="dcterms:W3CDTF">2018-11-02T01:28:43Z</dcterms:modified>
</cp:coreProperties>
</file>